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6" r:id="rId7"/>
    <p:sldId id="261" r:id="rId8"/>
    <p:sldId id="267" r:id="rId9"/>
    <p:sldId id="262" r:id="rId10"/>
    <p:sldId id="263" r:id="rId11"/>
    <p:sldId id="264" r:id="rId12"/>
    <p:sldId id="265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1" autoAdjust="0"/>
    <p:restoredTop sz="94714" autoAdjust="0"/>
  </p:normalViewPr>
  <p:slideViewPr>
    <p:cSldViewPr>
      <p:cViewPr varScale="1">
        <p:scale>
          <a:sx n="88" d="100"/>
          <a:sy n="88" d="100"/>
        </p:scale>
        <p:origin x="-105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6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65C347-4C1F-48E1-BAF3-8E86BC258826}" type="datetimeFigureOut">
              <a:rPr lang="en-US" smtClean="0"/>
              <a:pPr/>
              <a:t>11/9/2008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B6709F-1D4C-4322-99F8-CF60CADA5C2A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6709F-1D4C-4322-99F8-CF60CADA5C2A}" type="slidenum">
              <a:rPr lang="en-CA" smtClean="0"/>
              <a:pPr/>
              <a:t>1</a:t>
            </a:fld>
            <a:endParaRPr lang="en-C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6709F-1D4C-4322-99F8-CF60CADA5C2A}" type="slidenum">
              <a:rPr lang="en-CA" smtClean="0"/>
              <a:pPr/>
              <a:t>2</a:t>
            </a:fld>
            <a:endParaRPr lang="en-C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Wax replicas of</a:t>
            </a:r>
            <a:r>
              <a:rPr lang="en-CA" baseline="0" dirty="0" smtClean="0"/>
              <a:t> Japanese food dishes found in restaurants in Japan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6709F-1D4C-4322-99F8-CF60CADA5C2A}" type="slidenum">
              <a:rPr lang="en-CA" smtClean="0"/>
              <a:pPr/>
              <a:t>10</a:t>
            </a:fld>
            <a:endParaRPr lang="en-C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Soba, </a:t>
            </a:r>
            <a:r>
              <a:rPr lang="en-CA" dirty="0" err="1" smtClean="0"/>
              <a:t>giosa</a:t>
            </a:r>
            <a:r>
              <a:rPr lang="en-CA" dirty="0" smtClean="0"/>
              <a:t>, tea</a:t>
            </a: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6709F-1D4C-4322-99F8-CF60CADA5C2A}" type="slidenum">
              <a:rPr lang="en-CA" smtClean="0"/>
              <a:pPr/>
              <a:t>11</a:t>
            </a:fld>
            <a:endParaRPr lang="en-CA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Japanese tea</a:t>
            </a:r>
            <a:r>
              <a:rPr lang="en-CA" baseline="0" dirty="0" smtClean="0"/>
              <a:t> ceremony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B6709F-1D4C-4322-99F8-CF60CADA5C2A}" type="slidenum">
              <a:rPr lang="en-CA" smtClean="0"/>
              <a:pPr/>
              <a:t>12</a:t>
            </a:fld>
            <a:endParaRPr lang="en-C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DF3C5-7017-465A-A328-3874A6C2AC7A}" type="datetimeFigureOut">
              <a:rPr lang="en-US" smtClean="0"/>
              <a:pPr/>
              <a:t>11/9/2008</a:t>
            </a:fld>
            <a:endParaRPr lang="en-C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6C6E1-B3C4-4300-9DCC-2A34E3A8A6D0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DF3C5-7017-465A-A328-3874A6C2AC7A}" type="datetimeFigureOut">
              <a:rPr lang="en-US" smtClean="0"/>
              <a:pPr/>
              <a:t>11/9/2008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6C6E1-B3C4-4300-9DCC-2A34E3A8A6D0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DF3C5-7017-465A-A328-3874A6C2AC7A}" type="datetimeFigureOut">
              <a:rPr lang="en-US" smtClean="0"/>
              <a:pPr/>
              <a:t>11/9/2008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6C6E1-B3C4-4300-9DCC-2A34E3A8A6D0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DF3C5-7017-465A-A328-3874A6C2AC7A}" type="datetimeFigureOut">
              <a:rPr lang="en-US" smtClean="0"/>
              <a:pPr/>
              <a:t>11/9/2008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6C6E1-B3C4-4300-9DCC-2A34E3A8A6D0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DF3C5-7017-465A-A328-3874A6C2AC7A}" type="datetimeFigureOut">
              <a:rPr lang="en-US" smtClean="0"/>
              <a:pPr/>
              <a:t>11/9/2008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6C6E1-B3C4-4300-9DCC-2A34E3A8A6D0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DF3C5-7017-465A-A328-3874A6C2AC7A}" type="datetimeFigureOut">
              <a:rPr lang="en-US" smtClean="0"/>
              <a:pPr/>
              <a:t>11/9/2008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6C6E1-B3C4-4300-9DCC-2A34E3A8A6D0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DF3C5-7017-465A-A328-3874A6C2AC7A}" type="datetimeFigureOut">
              <a:rPr lang="en-US" smtClean="0"/>
              <a:pPr/>
              <a:t>11/9/2008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6C6E1-B3C4-4300-9DCC-2A34E3A8A6D0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DF3C5-7017-465A-A328-3874A6C2AC7A}" type="datetimeFigureOut">
              <a:rPr lang="en-US" smtClean="0"/>
              <a:pPr/>
              <a:t>11/9/2008</a:t>
            </a:fld>
            <a:endParaRPr lang="en-CA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746C6E1-B3C4-4300-9DCC-2A34E3A8A6D0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DF3C5-7017-465A-A328-3874A6C2AC7A}" type="datetimeFigureOut">
              <a:rPr lang="en-US" smtClean="0"/>
              <a:pPr/>
              <a:t>11/9/2008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6C6E1-B3C4-4300-9DCC-2A34E3A8A6D0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DF3C5-7017-465A-A328-3874A6C2AC7A}" type="datetimeFigureOut">
              <a:rPr lang="en-US" smtClean="0"/>
              <a:pPr/>
              <a:t>11/9/2008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8746C6E1-B3C4-4300-9DCC-2A34E3A8A6D0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AF8DF3C5-7017-465A-A328-3874A6C2AC7A}" type="datetimeFigureOut">
              <a:rPr lang="en-US" smtClean="0"/>
              <a:pPr/>
              <a:t>11/9/2008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6C6E1-B3C4-4300-9DCC-2A34E3A8A6D0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AF8DF3C5-7017-465A-A328-3874A6C2AC7A}" type="datetimeFigureOut">
              <a:rPr lang="en-US" smtClean="0"/>
              <a:pPr/>
              <a:t>11/9/2008</a:t>
            </a:fld>
            <a:endParaRPr lang="en-C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8746C6E1-B3C4-4300-9DCC-2A34E3A8A6D0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wmf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ecipes4us.co.uk/Cooking%20by%20country/Japan.htm" TargetMode="External"/><Relationship Id="rId2" Type="http://schemas.openxmlformats.org/officeDocument/2006/relationships/hyperlink" Target="http://www.geocities.co.jp/AnimalPark-Shiro/7757/dinner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wmf"/><Relationship Id="rId5" Type="http://schemas.openxmlformats.org/officeDocument/2006/relationships/hyperlink" Target="http://www.japan-guide.com/e/e2036.html" TargetMode="External"/><Relationship Id="rId4" Type="http://schemas.openxmlformats.org/officeDocument/2006/relationships/hyperlink" Target="http://www.about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0034" y="2357430"/>
            <a:ext cx="8458200" cy="1470025"/>
          </a:xfrm>
        </p:spPr>
        <p:txBody>
          <a:bodyPr>
            <a:normAutofit fontScale="90000"/>
          </a:bodyPr>
          <a:lstStyle/>
          <a:p>
            <a:r>
              <a:rPr lang="en-CA" dirty="0" smtClean="0"/>
              <a:t/>
            </a:r>
            <a:br>
              <a:rPr lang="en-CA" dirty="0" smtClean="0"/>
            </a:br>
            <a:r>
              <a:rPr lang="en-CA" sz="10700" dirty="0" smtClean="0">
                <a:solidFill>
                  <a:srgbClr val="7030A0"/>
                </a:solidFill>
                <a:latin typeface="Burnstown Dam" pitchFamily="2" charset="0"/>
                <a:ea typeface="Gungsuh" pitchFamily="18" charset="-127"/>
              </a:rPr>
              <a:t>Japanese Food</a:t>
            </a:r>
            <a:endParaRPr lang="en-CA" sz="10700" dirty="0">
              <a:solidFill>
                <a:srgbClr val="7030A0"/>
              </a:solidFill>
              <a:latin typeface="Burnstown Dam" pitchFamily="2" charset="0"/>
              <a:ea typeface="Gungsuh" pitchFamily="18" charset="-127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5720" y="4286256"/>
            <a:ext cx="5072098" cy="1714512"/>
          </a:xfrm>
        </p:spPr>
        <p:txBody>
          <a:bodyPr>
            <a:normAutofit fontScale="47500" lnSpcReduction="20000"/>
          </a:bodyPr>
          <a:lstStyle/>
          <a:p>
            <a:endParaRPr lang="en-CA" dirty="0" smtClean="0"/>
          </a:p>
          <a:p>
            <a:r>
              <a:rPr lang="en-CA" sz="9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Earwig Factory" pitchFamily="2" charset="0"/>
              </a:rPr>
              <a:t>By Tamara </a:t>
            </a:r>
            <a:r>
              <a:rPr lang="en-CA" sz="96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Earwig Factory" pitchFamily="2" charset="0"/>
              </a:rPr>
              <a:t>Pottrick</a:t>
            </a:r>
            <a:r>
              <a:rPr lang="en-CA" sz="9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Earwig Factory" pitchFamily="2" charset="0"/>
              </a:rPr>
              <a:t> and Tia </a:t>
            </a:r>
            <a:r>
              <a:rPr lang="en-CA" sz="96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Earwig Factory" pitchFamily="2" charset="0"/>
              </a:rPr>
              <a:t>Kooner</a:t>
            </a:r>
            <a:endParaRPr lang="en-CA" sz="9600" dirty="0">
              <a:solidFill>
                <a:schemeClr val="tx1">
                  <a:lumMod val="95000"/>
                  <a:lumOff val="5000"/>
                </a:schemeClr>
              </a:solidFill>
              <a:latin typeface="Earwig Factory" pitchFamily="2" charset="0"/>
            </a:endParaRPr>
          </a:p>
        </p:txBody>
      </p:sp>
      <p:pic>
        <p:nvPicPr>
          <p:cNvPr id="1028" name="Picture 4" descr="C:\Users\Monique\AppData\Local\Microsoft\Windows\Temporary Internet Files\Content.IE5\TFQ5A8CC\MPj0424383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7620" y="0"/>
            <a:ext cx="2714644" cy="2714644"/>
          </a:xfrm>
          <a:prstGeom prst="rect">
            <a:avLst/>
          </a:prstGeom>
          <a:noFill/>
        </p:spPr>
      </p:pic>
      <p:pic>
        <p:nvPicPr>
          <p:cNvPr id="1029" name="Picture 5" descr="C:\Users\Monique\AppData\Local\Microsoft\Windows\Temporary Internet Files\Content.IE5\N1LKLH3H\MPj04388910000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1" y="0"/>
            <a:ext cx="3814885" cy="2714620"/>
          </a:xfrm>
          <a:prstGeom prst="rect">
            <a:avLst/>
          </a:prstGeom>
          <a:noFill/>
        </p:spPr>
      </p:pic>
      <p:pic>
        <p:nvPicPr>
          <p:cNvPr id="1030" name="Picture 6" descr="C:\Users\Monique\AppData\Local\Microsoft\Windows\Temporary Internet Files\Content.IE5\N1LKLH3H\MPj04038300000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43670" y="0"/>
            <a:ext cx="2500330" cy="2691903"/>
          </a:xfrm>
          <a:prstGeom prst="rect">
            <a:avLst/>
          </a:prstGeom>
          <a:noFill/>
        </p:spPr>
      </p:pic>
      <p:pic>
        <p:nvPicPr>
          <p:cNvPr id="1036" name="Picture 12" descr="C:\Users\Monique\AppData\Local\Microsoft\Windows\Temporary Internet Files\Content.IE5\XZVX8Y6N\MCj03291420000[1]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143636" y="4500570"/>
            <a:ext cx="2779926" cy="2143116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>
                <a:solidFill>
                  <a:schemeClr val="tx1">
                    <a:lumMod val="95000"/>
                  </a:schemeClr>
                </a:solidFill>
                <a:latin typeface="Waker" pitchFamily="2" charset="0"/>
              </a:rPr>
              <a:t>Pictures</a:t>
            </a:r>
            <a:endParaRPr lang="en-CA" dirty="0">
              <a:solidFill>
                <a:schemeClr val="tx1">
                  <a:lumMod val="95000"/>
                </a:schemeClr>
              </a:solidFill>
              <a:latin typeface="Waker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6171880"/>
            <a:ext cx="71438" cy="45719"/>
          </a:xfrm>
        </p:spPr>
        <p:txBody>
          <a:bodyPr>
            <a:normAutofit fontScale="25000" lnSpcReduction="20000"/>
          </a:bodyPr>
          <a:lstStyle/>
          <a:p>
            <a:endParaRPr lang="en-CA" dirty="0"/>
          </a:p>
        </p:txBody>
      </p:sp>
      <p:pic>
        <p:nvPicPr>
          <p:cNvPr id="23554" name="Picture 2" descr="C:\Users\Monique\Desktop\P708020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4414" y="1285860"/>
            <a:ext cx="6929486" cy="51979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/>
          </a:p>
        </p:txBody>
      </p:sp>
      <p:pic>
        <p:nvPicPr>
          <p:cNvPr id="24578" name="Picture 2" descr="C:\Users\Monique\Desktop\P71505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357166"/>
            <a:ext cx="8215370" cy="61625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flipH="1">
            <a:off x="7924799" y="274638"/>
            <a:ext cx="45719" cy="45719"/>
          </a:xfrm>
        </p:spPr>
        <p:txBody>
          <a:bodyPr>
            <a:normAutofit fontScale="90000"/>
          </a:bodyPr>
          <a:lstStyle/>
          <a:p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flipH="1" flipV="1">
            <a:off x="9358346" y="1571612"/>
            <a:ext cx="219102" cy="160008"/>
          </a:xfrm>
        </p:spPr>
        <p:txBody>
          <a:bodyPr>
            <a:normAutofit fontScale="25000" lnSpcReduction="20000"/>
          </a:bodyPr>
          <a:lstStyle/>
          <a:p>
            <a:endParaRPr lang="en-CA" dirty="0"/>
          </a:p>
        </p:txBody>
      </p:sp>
      <p:pic>
        <p:nvPicPr>
          <p:cNvPr id="25602" name="Picture 2" descr="C:\Users\Monique\Desktop\P719057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544238"/>
            <a:ext cx="7988316" cy="59922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>
                <a:solidFill>
                  <a:srgbClr val="FF0000"/>
                </a:solidFill>
                <a:latin typeface="Waker" pitchFamily="2" charset="0"/>
              </a:rPr>
              <a:t>The Ancient History of Cooking</a:t>
            </a:r>
            <a:endParaRPr lang="en-CA" dirty="0">
              <a:solidFill>
                <a:srgbClr val="FF0000"/>
              </a:solidFill>
              <a:latin typeface="Waker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1428736"/>
            <a:ext cx="8443914" cy="5072098"/>
          </a:xfrm>
        </p:spPr>
        <p:txBody>
          <a:bodyPr>
            <a:noAutofit/>
          </a:bodyPr>
          <a:lstStyle/>
          <a:p>
            <a:r>
              <a:rPr lang="en-CA" sz="2800" dirty="0" smtClean="0">
                <a:solidFill>
                  <a:srgbClr val="FF0000"/>
                </a:solidFill>
                <a:latin typeface="Blue Highway Linocut" pitchFamily="2" charset="0"/>
              </a:rPr>
              <a:t>In 400 BC, Korea introduced the first main food to Japan, which was rice</a:t>
            </a:r>
          </a:p>
          <a:p>
            <a:r>
              <a:rPr lang="en-CA" sz="2800" dirty="0" smtClean="0">
                <a:solidFill>
                  <a:srgbClr val="FF0000"/>
                </a:solidFill>
                <a:latin typeface="Blue Highway Linocut" pitchFamily="2" charset="0"/>
              </a:rPr>
              <a:t>In 300 BC, China introduced the second main food to Japan, the soy bean</a:t>
            </a:r>
          </a:p>
          <a:p>
            <a:r>
              <a:rPr lang="en-CA" sz="2800" dirty="0" smtClean="0">
                <a:solidFill>
                  <a:srgbClr val="FF0000"/>
                </a:solidFill>
                <a:latin typeface="Blue Highway Linocut" pitchFamily="2" charset="0"/>
              </a:rPr>
              <a:t>By the 6</a:t>
            </a:r>
            <a:r>
              <a:rPr lang="en-CA" sz="2800" baseline="30000" dirty="0" smtClean="0">
                <a:solidFill>
                  <a:srgbClr val="FF0000"/>
                </a:solidFill>
                <a:latin typeface="Blue Highway Linocut" pitchFamily="2" charset="0"/>
              </a:rPr>
              <a:t>th</a:t>
            </a:r>
            <a:r>
              <a:rPr lang="en-CA" sz="2800" dirty="0" smtClean="0">
                <a:solidFill>
                  <a:srgbClr val="FF0000"/>
                </a:solidFill>
                <a:latin typeface="Blue Highway Linocut" pitchFamily="2" charset="0"/>
              </a:rPr>
              <a:t> century, Buddhism became part of the Japanese culture, bringing the law of not eating fish and meat, lasting 1200 years</a:t>
            </a:r>
          </a:p>
          <a:p>
            <a:r>
              <a:rPr lang="en-CA" sz="2800" dirty="0" smtClean="0">
                <a:solidFill>
                  <a:srgbClr val="FF0000"/>
                </a:solidFill>
                <a:latin typeface="Blue Highway Linocut" pitchFamily="2" charset="0"/>
              </a:rPr>
              <a:t>When the Europeans came in the 16</a:t>
            </a:r>
            <a:r>
              <a:rPr lang="en-CA" sz="2800" baseline="30000" dirty="0" smtClean="0">
                <a:solidFill>
                  <a:srgbClr val="FF0000"/>
                </a:solidFill>
                <a:latin typeface="Blue Highway Linocut" pitchFamily="2" charset="0"/>
              </a:rPr>
              <a:t>th</a:t>
            </a:r>
            <a:r>
              <a:rPr lang="en-CA" sz="2800" dirty="0" smtClean="0">
                <a:solidFill>
                  <a:srgbClr val="FF0000"/>
                </a:solidFill>
                <a:latin typeface="Blue Highway Linocut" pitchFamily="2" charset="0"/>
              </a:rPr>
              <a:t> century, they brought western fried foods, sugar, and corn</a:t>
            </a:r>
          </a:p>
          <a:p>
            <a:r>
              <a:rPr lang="en-CA" sz="2800" dirty="0" smtClean="0">
                <a:solidFill>
                  <a:srgbClr val="FF0000"/>
                </a:solidFill>
                <a:latin typeface="Blue Highway Linocut" pitchFamily="2" charset="0"/>
              </a:rPr>
              <a:t>After the Meiji Restoration in 1867, meat was reintroduced to Japanese culinary</a:t>
            </a:r>
            <a:endParaRPr lang="en-CA" sz="2800" dirty="0">
              <a:solidFill>
                <a:srgbClr val="FF0000"/>
              </a:solidFill>
              <a:latin typeface="Blue Highway Linocut" pitchFamily="2" charset="0"/>
            </a:endParaRPr>
          </a:p>
        </p:txBody>
      </p:sp>
      <p:pic>
        <p:nvPicPr>
          <p:cNvPr id="2051" name="Picture 3" descr="C:\Users\Monique\AppData\Local\Microsoft\Windows\Temporary Internet Files\Content.IE5\N1LKLH3H\MPj0436620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86710" y="0"/>
            <a:ext cx="1357290" cy="6068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>
                <a:solidFill>
                  <a:srgbClr val="FFC000"/>
                </a:solidFill>
                <a:latin typeface="Waker" pitchFamily="2" charset="0"/>
              </a:rPr>
              <a:t>Modern Day Cooking</a:t>
            </a:r>
            <a:endParaRPr lang="en-CA" dirty="0">
              <a:solidFill>
                <a:srgbClr val="FFC000"/>
              </a:solidFill>
              <a:latin typeface="Waker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CA" sz="2800" dirty="0" smtClean="0">
                <a:solidFill>
                  <a:srgbClr val="FFC000"/>
                </a:solidFill>
                <a:latin typeface="Blue Highway Linocut" pitchFamily="2" charset="0"/>
              </a:rPr>
              <a:t>Modern day cooking is still influenced by geography and seasons with seafood and veggies the most common foods</a:t>
            </a:r>
          </a:p>
          <a:p>
            <a:r>
              <a:rPr lang="en-CA" sz="2800" dirty="0" smtClean="0">
                <a:solidFill>
                  <a:srgbClr val="FFC000"/>
                </a:solidFill>
                <a:latin typeface="Blue Highway Linocut" pitchFamily="2" charset="0"/>
              </a:rPr>
              <a:t>Freshness, presentation, and balance of flavours are very important in </a:t>
            </a:r>
            <a:r>
              <a:rPr lang="en-CA" sz="2800" dirty="0">
                <a:solidFill>
                  <a:srgbClr val="FFC000"/>
                </a:solidFill>
                <a:latin typeface="Blue Highway Linocut" pitchFamily="2" charset="0"/>
              </a:rPr>
              <a:t>J</a:t>
            </a:r>
            <a:r>
              <a:rPr lang="en-CA" sz="2800" dirty="0" smtClean="0">
                <a:solidFill>
                  <a:srgbClr val="FFC000"/>
                </a:solidFill>
                <a:latin typeface="Blue Highway Linocut" pitchFamily="2" charset="0"/>
              </a:rPr>
              <a:t>apanese culinary</a:t>
            </a:r>
          </a:p>
          <a:p>
            <a:r>
              <a:rPr lang="en-CA" sz="2800" dirty="0" smtClean="0">
                <a:solidFill>
                  <a:srgbClr val="FFC000"/>
                </a:solidFill>
                <a:latin typeface="Blue Highway Linocut" pitchFamily="2" charset="0"/>
              </a:rPr>
              <a:t>Meals always include rice and soup, but with few dairy products</a:t>
            </a:r>
          </a:p>
          <a:p>
            <a:r>
              <a:rPr lang="en-CA" sz="2800" dirty="0" smtClean="0">
                <a:solidFill>
                  <a:srgbClr val="FFC000"/>
                </a:solidFill>
                <a:latin typeface="Blue Highway Linocut" pitchFamily="2" charset="0"/>
              </a:rPr>
              <a:t>Sushi and </a:t>
            </a:r>
            <a:r>
              <a:rPr lang="en-CA" sz="2800" dirty="0" err="1" smtClean="0">
                <a:solidFill>
                  <a:srgbClr val="FFC000"/>
                </a:solidFill>
                <a:latin typeface="Blue Highway Linocut" pitchFamily="2" charset="0"/>
              </a:rPr>
              <a:t>sushimi</a:t>
            </a:r>
            <a:r>
              <a:rPr lang="en-CA" sz="2800" dirty="0" smtClean="0">
                <a:solidFill>
                  <a:srgbClr val="FFC000"/>
                </a:solidFill>
                <a:latin typeface="Blue Highway Linocut" pitchFamily="2" charset="0"/>
              </a:rPr>
              <a:t> (raw fish) are often eating at the beginning of a meal </a:t>
            </a:r>
          </a:p>
          <a:p>
            <a:r>
              <a:rPr lang="en-CA" sz="2800" dirty="0" smtClean="0">
                <a:solidFill>
                  <a:srgbClr val="FFC000"/>
                </a:solidFill>
                <a:latin typeface="Blue Highway Linocut" pitchFamily="2" charset="0"/>
              </a:rPr>
              <a:t>Dessert is rarely served with the exception of fresh fruit on occasions</a:t>
            </a:r>
          </a:p>
          <a:p>
            <a:endParaRPr lang="en-CA" dirty="0" smtClean="0"/>
          </a:p>
          <a:p>
            <a:endParaRPr lang="en-CA" dirty="0"/>
          </a:p>
        </p:txBody>
      </p:sp>
      <p:pic>
        <p:nvPicPr>
          <p:cNvPr id="3080" name="Picture 8" descr="C:\Users\Monique\AppData\Local\Microsoft\Windows\Temporary Internet Files\Content.IE5\OQ01ZGNK\MCBD07982_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34250" y="5462587"/>
            <a:ext cx="1809750" cy="13954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>
                <a:solidFill>
                  <a:srgbClr val="FFFF00"/>
                </a:solidFill>
                <a:latin typeface="Waker" pitchFamily="2" charset="0"/>
              </a:rPr>
              <a:t>Japanese Restaurants</a:t>
            </a:r>
            <a:endParaRPr lang="en-CA" dirty="0">
              <a:solidFill>
                <a:srgbClr val="FFFF00"/>
              </a:solidFill>
              <a:latin typeface="Waker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2800" dirty="0" smtClean="0">
                <a:solidFill>
                  <a:srgbClr val="FFFF00"/>
                </a:solidFill>
                <a:latin typeface="Blue Highway Linocut" pitchFamily="2" charset="0"/>
              </a:rPr>
              <a:t>There are about 15 different types of restaurants that specialize in different types of </a:t>
            </a:r>
            <a:r>
              <a:rPr lang="en-CA" sz="2800" dirty="0">
                <a:solidFill>
                  <a:srgbClr val="FFFF00"/>
                </a:solidFill>
                <a:latin typeface="Blue Highway Linocut" pitchFamily="2" charset="0"/>
              </a:rPr>
              <a:t>J</a:t>
            </a:r>
            <a:r>
              <a:rPr lang="en-CA" sz="2800" dirty="0" smtClean="0">
                <a:solidFill>
                  <a:srgbClr val="FFFF00"/>
                </a:solidFill>
                <a:latin typeface="Blue Highway Linocut" pitchFamily="2" charset="0"/>
              </a:rPr>
              <a:t>apanese foods –e.g. Sushi-</a:t>
            </a:r>
            <a:r>
              <a:rPr lang="en-CA" sz="2800" dirty="0" err="1" smtClean="0">
                <a:solidFill>
                  <a:srgbClr val="FFFF00"/>
                </a:solidFill>
                <a:latin typeface="Blue Highway Linocut" pitchFamily="2" charset="0"/>
              </a:rPr>
              <a:t>ya</a:t>
            </a:r>
            <a:r>
              <a:rPr lang="en-CA" sz="2800" dirty="0" smtClean="0">
                <a:solidFill>
                  <a:srgbClr val="FFFF00"/>
                </a:solidFill>
                <a:latin typeface="Blue Highway Linocut" pitchFamily="2" charset="0"/>
              </a:rPr>
              <a:t> specializes in sushi; </a:t>
            </a:r>
            <a:r>
              <a:rPr lang="en-CA" sz="2800" dirty="0" err="1" smtClean="0">
                <a:solidFill>
                  <a:srgbClr val="FFFF00"/>
                </a:solidFill>
                <a:latin typeface="Blue Highway Linocut" pitchFamily="2" charset="0"/>
              </a:rPr>
              <a:t>Kaiten-zushi</a:t>
            </a:r>
            <a:r>
              <a:rPr lang="en-CA" sz="2800" dirty="0" smtClean="0">
                <a:solidFill>
                  <a:srgbClr val="FFFF00"/>
                </a:solidFill>
                <a:latin typeface="Blue Highway Linocut" pitchFamily="2" charset="0"/>
              </a:rPr>
              <a:t> specializes in sushi on a conveyor belt; and Soba-</a:t>
            </a:r>
            <a:r>
              <a:rPr lang="en-CA" sz="2800" dirty="0" err="1" smtClean="0">
                <a:solidFill>
                  <a:srgbClr val="FFFF00"/>
                </a:solidFill>
                <a:latin typeface="Blue Highway Linocut" pitchFamily="2" charset="0"/>
              </a:rPr>
              <a:t>ya</a:t>
            </a:r>
            <a:r>
              <a:rPr lang="en-CA" sz="2800" dirty="0" smtClean="0">
                <a:solidFill>
                  <a:srgbClr val="FFFF00"/>
                </a:solidFill>
                <a:latin typeface="Blue Highway Linocut" pitchFamily="2" charset="0"/>
              </a:rPr>
              <a:t> specializes in soba and </a:t>
            </a:r>
            <a:r>
              <a:rPr lang="en-CA" sz="2800" dirty="0" err="1" smtClean="0">
                <a:solidFill>
                  <a:srgbClr val="FFFF00"/>
                </a:solidFill>
                <a:latin typeface="Blue Highway Linocut" pitchFamily="2" charset="0"/>
              </a:rPr>
              <a:t>udon</a:t>
            </a:r>
            <a:r>
              <a:rPr lang="en-CA" sz="2800" dirty="0" smtClean="0">
                <a:solidFill>
                  <a:srgbClr val="FFFF00"/>
                </a:solidFill>
                <a:latin typeface="Blue Highway Linocut" pitchFamily="2" charset="0"/>
              </a:rPr>
              <a:t> noodles</a:t>
            </a:r>
          </a:p>
          <a:p>
            <a:r>
              <a:rPr lang="en-CA" sz="2800" dirty="0" smtClean="0">
                <a:solidFill>
                  <a:srgbClr val="FFFF00"/>
                </a:solidFill>
                <a:latin typeface="Blue Highway Linocut" pitchFamily="2" charset="0"/>
              </a:rPr>
              <a:t>In traditional restaurants, you must take off your shoes before entering, you sit on cushions and the tables are lower to the floor</a:t>
            </a:r>
          </a:p>
          <a:p>
            <a:r>
              <a:rPr lang="en-CA" sz="2800" dirty="0" smtClean="0">
                <a:solidFill>
                  <a:srgbClr val="FFFF00"/>
                </a:solidFill>
                <a:latin typeface="Blue Highway Linocut" pitchFamily="2" charset="0"/>
              </a:rPr>
              <a:t>Chopsticks are set in a box in the middle of the table</a:t>
            </a:r>
          </a:p>
          <a:p>
            <a:endParaRPr lang="en-CA" sz="2800" dirty="0">
              <a:latin typeface="Blue Highway Linocut" pitchFamily="2" charset="0"/>
            </a:endParaRPr>
          </a:p>
          <a:p>
            <a:endParaRPr lang="en-CA" sz="2800" dirty="0" smtClean="0">
              <a:latin typeface="Blue Highway Linocut" pitchFamily="2" charset="0"/>
            </a:endParaRPr>
          </a:p>
          <a:p>
            <a:endParaRPr lang="en-CA" sz="2800" dirty="0">
              <a:latin typeface="Blue Highway Linocut" pitchFamily="2" charset="0"/>
            </a:endParaRPr>
          </a:p>
        </p:txBody>
      </p:sp>
      <p:pic>
        <p:nvPicPr>
          <p:cNvPr id="4098" name="Picture 2" descr="C:\Users\Monique\AppData\Local\Microsoft\Windows\Temporary Internet Files\Content.IE5\TFQ5A8CC\MCFD01847_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6925" y="268288"/>
            <a:ext cx="1817688" cy="1054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>
                <a:solidFill>
                  <a:srgbClr val="92D050"/>
                </a:solidFill>
                <a:latin typeface="Waker" pitchFamily="2" charset="0"/>
              </a:rPr>
              <a:t>Modern Japanese </a:t>
            </a:r>
            <a:br>
              <a:rPr lang="en-CA" dirty="0" smtClean="0">
                <a:solidFill>
                  <a:srgbClr val="92D050"/>
                </a:solidFill>
                <a:latin typeface="Waker" pitchFamily="2" charset="0"/>
              </a:rPr>
            </a:br>
            <a:r>
              <a:rPr lang="en-CA" dirty="0" smtClean="0">
                <a:solidFill>
                  <a:srgbClr val="92D050"/>
                </a:solidFill>
                <a:latin typeface="Waker" pitchFamily="2" charset="0"/>
              </a:rPr>
              <a:t>Restaurants</a:t>
            </a:r>
            <a:endParaRPr lang="en-CA" dirty="0">
              <a:solidFill>
                <a:srgbClr val="92D050"/>
              </a:solidFill>
              <a:latin typeface="Waker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CA" sz="2800" dirty="0" smtClean="0">
                <a:solidFill>
                  <a:srgbClr val="92D050"/>
                </a:solidFill>
                <a:latin typeface="Blue Highway Linocut" pitchFamily="2" charset="0"/>
              </a:rPr>
              <a:t>In the front window of the restaurant, they display plastic or wax replicas of each dish </a:t>
            </a:r>
          </a:p>
          <a:p>
            <a:r>
              <a:rPr lang="en-CA" sz="2800" dirty="0" smtClean="0">
                <a:solidFill>
                  <a:srgbClr val="92D050"/>
                </a:solidFill>
                <a:latin typeface="Blue Highway Linocut" pitchFamily="2" charset="0"/>
              </a:rPr>
              <a:t>Waiters greet you as you enter and lead you to your westernized table</a:t>
            </a:r>
          </a:p>
          <a:p>
            <a:r>
              <a:rPr lang="en-CA" sz="2800" dirty="0" smtClean="0">
                <a:solidFill>
                  <a:srgbClr val="92D050"/>
                </a:solidFill>
                <a:latin typeface="Blue Highway Linocut" pitchFamily="2" charset="0"/>
              </a:rPr>
              <a:t>When you sit down you are given either water or tea for free, and a wet towel for your hands</a:t>
            </a:r>
          </a:p>
          <a:p>
            <a:r>
              <a:rPr lang="en-CA" sz="2800" dirty="0" smtClean="0">
                <a:solidFill>
                  <a:srgbClr val="92D050"/>
                </a:solidFill>
                <a:latin typeface="Blue Highway Linocut" pitchFamily="2" charset="0"/>
              </a:rPr>
              <a:t>The bill is presented either as you receive your meal, or after you have eaten</a:t>
            </a:r>
          </a:p>
          <a:p>
            <a:r>
              <a:rPr lang="en-CA" sz="2800" dirty="0" smtClean="0">
                <a:solidFill>
                  <a:srgbClr val="92D050"/>
                </a:solidFill>
                <a:latin typeface="Blue Highway Linocut" pitchFamily="2" charset="0"/>
              </a:rPr>
              <a:t>Tipping is not expected and waiters may chase you out of the restaurant to give back any change left behind</a:t>
            </a:r>
          </a:p>
          <a:p>
            <a:endParaRPr lang="en-CA" dirty="0"/>
          </a:p>
        </p:txBody>
      </p:sp>
      <p:pic>
        <p:nvPicPr>
          <p:cNvPr id="5122" name="Picture 2" descr="C:\Users\Monique\AppData\Local\Microsoft\Windows\Temporary Internet Files\Content.IE5\OQ01ZGNK\MCj0293244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83425" y="5278438"/>
            <a:ext cx="1706563" cy="14620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4100" dirty="0" err="1" smtClean="0">
                <a:solidFill>
                  <a:srgbClr val="00B0F0"/>
                </a:solidFill>
                <a:latin typeface="Waker" pitchFamily="2" charset="0"/>
              </a:rPr>
              <a:t>Etiquitte</a:t>
            </a:r>
            <a:endParaRPr lang="en-CA" sz="4100" dirty="0">
              <a:solidFill>
                <a:srgbClr val="00B0F0"/>
              </a:solidFill>
              <a:latin typeface="Waker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CA" dirty="0" smtClean="0">
                <a:solidFill>
                  <a:srgbClr val="00B0F0"/>
                </a:solidFill>
                <a:latin typeface="Blue Highway Linocut" pitchFamily="2" charset="0"/>
              </a:rPr>
              <a:t>A meal in Japan traditionally starts with the phrase </a:t>
            </a:r>
            <a:r>
              <a:rPr lang="en-CA" dirty="0" err="1" smtClean="0">
                <a:solidFill>
                  <a:srgbClr val="00B0F0"/>
                </a:solidFill>
                <a:latin typeface="Blue Highway Linocut" pitchFamily="2" charset="0"/>
              </a:rPr>
              <a:t>itadakimasu</a:t>
            </a:r>
            <a:r>
              <a:rPr lang="en-CA" dirty="0" smtClean="0">
                <a:solidFill>
                  <a:srgbClr val="00B0F0"/>
                </a:solidFill>
                <a:latin typeface="Blue Highway Linocut" pitchFamily="2" charset="0"/>
              </a:rPr>
              <a:t> and ends with </a:t>
            </a:r>
            <a:r>
              <a:rPr lang="en-CA" dirty="0" err="1" smtClean="0">
                <a:solidFill>
                  <a:srgbClr val="00B0F0"/>
                </a:solidFill>
                <a:latin typeface="Blue Highway Linocut" pitchFamily="2" charset="0"/>
              </a:rPr>
              <a:t>gochisousamadeshita</a:t>
            </a:r>
            <a:endParaRPr lang="en-CA" dirty="0" smtClean="0">
              <a:solidFill>
                <a:srgbClr val="00B0F0"/>
              </a:solidFill>
              <a:latin typeface="Blue Highway Linocut" pitchFamily="2" charset="0"/>
            </a:endParaRPr>
          </a:p>
          <a:p>
            <a:r>
              <a:rPr lang="en-CA" dirty="0" smtClean="0">
                <a:solidFill>
                  <a:srgbClr val="00B0F0"/>
                </a:solidFill>
                <a:latin typeface="Blue Highway Linocut" pitchFamily="2" charset="0"/>
              </a:rPr>
              <a:t>Never stab food</a:t>
            </a:r>
          </a:p>
          <a:p>
            <a:r>
              <a:rPr lang="en-CA" dirty="0" smtClean="0">
                <a:solidFill>
                  <a:srgbClr val="00B0F0"/>
                </a:solidFill>
                <a:latin typeface="Blue Highway Linocut" pitchFamily="2" charset="0"/>
              </a:rPr>
              <a:t>Pouring soy sauce all over your rice is considered greedy</a:t>
            </a:r>
          </a:p>
          <a:p>
            <a:r>
              <a:rPr lang="en-CA" dirty="0" smtClean="0">
                <a:solidFill>
                  <a:srgbClr val="00B0F0"/>
                </a:solidFill>
                <a:latin typeface="Blue Highway Linocut" pitchFamily="2" charset="0"/>
              </a:rPr>
              <a:t>Never stick chopsticks straight up in rice as it represents incense at a funeral</a:t>
            </a:r>
          </a:p>
          <a:p>
            <a:r>
              <a:rPr lang="en-CA" dirty="0" smtClean="0">
                <a:solidFill>
                  <a:srgbClr val="00B0F0"/>
                </a:solidFill>
                <a:latin typeface="Blue Highway Linocut" pitchFamily="2" charset="0"/>
              </a:rPr>
              <a:t>Never pass food from chopstick to chopstick</a:t>
            </a:r>
          </a:p>
          <a:p>
            <a:r>
              <a:rPr lang="en-CA" dirty="0" smtClean="0">
                <a:solidFill>
                  <a:srgbClr val="00B0F0"/>
                </a:solidFill>
                <a:latin typeface="Blue Highway Linocut" pitchFamily="2" charset="0"/>
              </a:rPr>
              <a:t>It is polite to clear your plate</a:t>
            </a:r>
          </a:p>
          <a:p>
            <a:endParaRPr lang="en-CA" dirty="0">
              <a:solidFill>
                <a:srgbClr val="00B0F0"/>
              </a:solidFill>
              <a:latin typeface="Blue Highway Linocut" pitchFamily="2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>
                <a:solidFill>
                  <a:srgbClr val="7030A0"/>
                </a:solidFill>
                <a:latin typeface="Waker" pitchFamily="2" charset="0"/>
              </a:rPr>
              <a:t>Menu</a:t>
            </a:r>
            <a:endParaRPr lang="en-CA" dirty="0">
              <a:solidFill>
                <a:srgbClr val="7030A0"/>
              </a:solidFill>
              <a:latin typeface="Waker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472" y="1357298"/>
            <a:ext cx="8229600" cy="4525963"/>
          </a:xfrm>
        </p:spPr>
        <p:txBody>
          <a:bodyPr>
            <a:normAutofit/>
          </a:bodyPr>
          <a:lstStyle/>
          <a:p>
            <a:r>
              <a:rPr lang="en-CA" sz="2800" dirty="0" smtClean="0">
                <a:solidFill>
                  <a:srgbClr val="7030A0"/>
                </a:solidFill>
                <a:latin typeface="Blue Highway Linocut" pitchFamily="2" charset="0"/>
              </a:rPr>
              <a:t>Breakfast – fish, rice, </a:t>
            </a:r>
            <a:r>
              <a:rPr lang="en-CA" sz="2800" dirty="0" err="1" smtClean="0">
                <a:solidFill>
                  <a:srgbClr val="7030A0"/>
                </a:solidFill>
                <a:latin typeface="Blue Highway Linocut" pitchFamily="2" charset="0"/>
              </a:rPr>
              <a:t>miso</a:t>
            </a:r>
            <a:r>
              <a:rPr lang="en-CA" sz="2800" dirty="0" smtClean="0">
                <a:solidFill>
                  <a:srgbClr val="7030A0"/>
                </a:solidFill>
                <a:latin typeface="Blue Highway Linocut" pitchFamily="2" charset="0"/>
              </a:rPr>
              <a:t> soup, </a:t>
            </a:r>
            <a:r>
              <a:rPr lang="en-CA" sz="2800" dirty="0" err="1" smtClean="0">
                <a:solidFill>
                  <a:srgbClr val="7030A0"/>
                </a:solidFill>
                <a:latin typeface="Blue Highway Linocut" pitchFamily="2" charset="0"/>
              </a:rPr>
              <a:t>japanese</a:t>
            </a:r>
            <a:r>
              <a:rPr lang="en-CA" sz="2800" dirty="0">
                <a:solidFill>
                  <a:srgbClr val="7030A0"/>
                </a:solidFill>
                <a:latin typeface="Blue Highway Linocut" pitchFamily="2" charset="0"/>
              </a:rPr>
              <a:t> </a:t>
            </a:r>
            <a:r>
              <a:rPr lang="en-CA" sz="2800" dirty="0" smtClean="0">
                <a:solidFill>
                  <a:srgbClr val="7030A0"/>
                </a:solidFill>
                <a:latin typeface="Blue Highway Linocut" pitchFamily="2" charset="0"/>
              </a:rPr>
              <a:t>pickles, </a:t>
            </a:r>
            <a:r>
              <a:rPr lang="en-CA" sz="2800" dirty="0" err="1" smtClean="0">
                <a:solidFill>
                  <a:srgbClr val="7030A0"/>
                </a:solidFill>
                <a:latin typeface="Blue Highway Linocut" pitchFamily="2" charset="0"/>
              </a:rPr>
              <a:t>nori</a:t>
            </a:r>
            <a:r>
              <a:rPr lang="en-CA" sz="2800" dirty="0" smtClean="0">
                <a:solidFill>
                  <a:srgbClr val="7030A0"/>
                </a:solidFill>
                <a:latin typeface="Blue Highway Linocut" pitchFamily="2" charset="0"/>
              </a:rPr>
              <a:t>, raw egg to mix with rice</a:t>
            </a:r>
          </a:p>
          <a:p>
            <a:r>
              <a:rPr lang="en-CA" sz="2800" dirty="0" smtClean="0">
                <a:solidFill>
                  <a:srgbClr val="7030A0"/>
                </a:solidFill>
                <a:latin typeface="Blue Highway Linocut" pitchFamily="2" charset="0"/>
              </a:rPr>
              <a:t>Lunch - </a:t>
            </a:r>
            <a:r>
              <a:rPr lang="en-CA" sz="2800" dirty="0" err="1" smtClean="0">
                <a:solidFill>
                  <a:srgbClr val="7030A0"/>
                </a:solidFill>
                <a:latin typeface="Blue Highway Linocut" pitchFamily="2" charset="0"/>
              </a:rPr>
              <a:t>obentos</a:t>
            </a:r>
            <a:r>
              <a:rPr lang="en-CA" sz="2800" dirty="0" smtClean="0">
                <a:solidFill>
                  <a:srgbClr val="7030A0"/>
                </a:solidFill>
                <a:latin typeface="Blue Highway Linocut" pitchFamily="2" charset="0"/>
              </a:rPr>
              <a:t> including rice, sushi, tempura with raw egg to dip, </a:t>
            </a:r>
            <a:r>
              <a:rPr lang="en-CA" sz="2800" dirty="0" err="1" smtClean="0">
                <a:solidFill>
                  <a:srgbClr val="7030A0"/>
                </a:solidFill>
                <a:latin typeface="Blue Highway Linocut" pitchFamily="2" charset="0"/>
              </a:rPr>
              <a:t>onagiri</a:t>
            </a:r>
            <a:r>
              <a:rPr lang="en-CA" sz="2800" dirty="0" smtClean="0">
                <a:solidFill>
                  <a:srgbClr val="7030A0"/>
                </a:solidFill>
                <a:latin typeface="Blue Highway Linocut" pitchFamily="2" charset="0"/>
              </a:rPr>
              <a:t>, and vegetables</a:t>
            </a:r>
          </a:p>
          <a:p>
            <a:r>
              <a:rPr lang="en-CA" sz="2800" dirty="0" smtClean="0">
                <a:solidFill>
                  <a:srgbClr val="7030A0"/>
                </a:solidFill>
                <a:latin typeface="Blue Highway Linocut" pitchFamily="2" charset="0"/>
              </a:rPr>
              <a:t>Dinner – </a:t>
            </a:r>
            <a:r>
              <a:rPr lang="en-CA" sz="2800" dirty="0" err="1" smtClean="0">
                <a:solidFill>
                  <a:srgbClr val="7030A0"/>
                </a:solidFill>
                <a:latin typeface="Blue Highway Linocut" pitchFamily="2" charset="0"/>
              </a:rPr>
              <a:t>miso</a:t>
            </a:r>
            <a:r>
              <a:rPr lang="en-CA" sz="2800" dirty="0" smtClean="0">
                <a:solidFill>
                  <a:srgbClr val="7030A0"/>
                </a:solidFill>
                <a:latin typeface="Blue Highway Linocut" pitchFamily="2" charset="0"/>
              </a:rPr>
              <a:t> soup, rice, soy beans, baked fish, tea</a:t>
            </a:r>
          </a:p>
          <a:p>
            <a:pPr>
              <a:buNone/>
            </a:pPr>
            <a:endParaRPr lang="en-CA" sz="2800" dirty="0" smtClean="0">
              <a:solidFill>
                <a:srgbClr val="7030A0"/>
              </a:solidFill>
              <a:latin typeface="Blue Highway Linocut" pitchFamily="2" charset="0"/>
            </a:endParaRPr>
          </a:p>
          <a:p>
            <a:pPr>
              <a:buNone/>
            </a:pPr>
            <a:r>
              <a:rPr lang="en-CA" sz="2800" dirty="0">
                <a:solidFill>
                  <a:srgbClr val="7030A0"/>
                </a:solidFill>
                <a:latin typeface="Blue Highway Linocut" pitchFamily="2" charset="0"/>
              </a:rPr>
              <a:t> </a:t>
            </a:r>
            <a:r>
              <a:rPr lang="en-CA" sz="2800" dirty="0" smtClean="0">
                <a:solidFill>
                  <a:srgbClr val="7030A0"/>
                </a:solidFill>
                <a:latin typeface="Blue Highway Linocut" pitchFamily="2" charset="0"/>
              </a:rPr>
              <a:t>  These are only a few of the combinations that </a:t>
            </a:r>
          </a:p>
          <a:p>
            <a:pPr>
              <a:buNone/>
            </a:pPr>
            <a:r>
              <a:rPr lang="en-CA" sz="2800" dirty="0">
                <a:solidFill>
                  <a:srgbClr val="7030A0"/>
                </a:solidFill>
                <a:latin typeface="Blue Highway Linocut" pitchFamily="2" charset="0"/>
              </a:rPr>
              <a:t> </a:t>
            </a:r>
            <a:r>
              <a:rPr lang="en-CA" sz="2800" dirty="0" smtClean="0">
                <a:solidFill>
                  <a:srgbClr val="7030A0"/>
                </a:solidFill>
                <a:latin typeface="Blue Highway Linocut" pitchFamily="2" charset="0"/>
              </a:rPr>
              <a:t>  you would typically eat in a </a:t>
            </a:r>
            <a:r>
              <a:rPr lang="en-CA" sz="2800" dirty="0">
                <a:solidFill>
                  <a:srgbClr val="7030A0"/>
                </a:solidFill>
                <a:latin typeface="Blue Highway Linocut" pitchFamily="2" charset="0"/>
              </a:rPr>
              <a:t>J</a:t>
            </a:r>
            <a:r>
              <a:rPr lang="en-CA" sz="2800" dirty="0" smtClean="0">
                <a:solidFill>
                  <a:srgbClr val="7030A0"/>
                </a:solidFill>
                <a:latin typeface="Blue Highway Linocut" pitchFamily="2" charset="0"/>
              </a:rPr>
              <a:t>apanese </a:t>
            </a:r>
          </a:p>
          <a:p>
            <a:pPr>
              <a:buNone/>
            </a:pPr>
            <a:r>
              <a:rPr lang="en-CA" sz="2800" dirty="0" smtClean="0">
                <a:solidFill>
                  <a:srgbClr val="7030A0"/>
                </a:solidFill>
                <a:latin typeface="Blue Highway Linocut" pitchFamily="2" charset="0"/>
              </a:rPr>
              <a:t>   restaurant  or household</a:t>
            </a:r>
          </a:p>
          <a:p>
            <a:endParaRPr lang="en-CA" dirty="0"/>
          </a:p>
        </p:txBody>
      </p:sp>
      <p:pic>
        <p:nvPicPr>
          <p:cNvPr id="6148" name="Picture 4" descr="http://www.geocities.co.jp/AnimalPark-Shiro/7757/resource/sanm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00826" y="4874064"/>
            <a:ext cx="2643174" cy="19839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>
                <a:solidFill>
                  <a:srgbClr val="FF3399"/>
                </a:solidFill>
                <a:latin typeface="Waker" pitchFamily="2" charset="0"/>
              </a:rPr>
              <a:t>Kitchen Tools</a:t>
            </a:r>
            <a:endParaRPr lang="en-CA" dirty="0">
              <a:solidFill>
                <a:srgbClr val="FF3399"/>
              </a:solidFill>
              <a:latin typeface="Waker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>
                <a:solidFill>
                  <a:schemeClr val="tx1">
                    <a:lumMod val="95000"/>
                  </a:schemeClr>
                </a:solidFill>
                <a:latin typeface="Waker" pitchFamily="2" charset="0"/>
              </a:rPr>
              <a:t>Bibliography</a:t>
            </a:r>
            <a:endParaRPr lang="en-CA" dirty="0">
              <a:solidFill>
                <a:schemeClr val="tx1">
                  <a:lumMod val="95000"/>
                </a:schemeClr>
              </a:solidFill>
              <a:latin typeface="Waker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sz="2800" dirty="0" smtClean="0">
                <a:solidFill>
                  <a:schemeClr val="tx2">
                    <a:lumMod val="50000"/>
                  </a:schemeClr>
                </a:solidFill>
                <a:hlinkClick r:id="rId2"/>
              </a:rPr>
              <a:t>http://www.geocities.co.jp/AnimalPark-Shiro/7757/dinner.html</a:t>
            </a:r>
            <a:endParaRPr lang="en-CA" sz="2800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en-CA" sz="2800" dirty="0" smtClean="0">
                <a:solidFill>
                  <a:schemeClr val="tx2">
                    <a:lumMod val="50000"/>
                  </a:schemeClr>
                </a:solidFill>
                <a:hlinkClick r:id="rId3"/>
              </a:rPr>
              <a:t>www.recipes4us.co.uk/Cooking%20by%20country/Japan.htm</a:t>
            </a:r>
            <a:endParaRPr lang="en-CA" sz="2800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en-CA" sz="2800" dirty="0" smtClean="0">
                <a:solidFill>
                  <a:schemeClr val="tx2">
                    <a:lumMod val="50000"/>
                  </a:schemeClr>
                </a:solidFill>
                <a:hlinkClick r:id="rId4"/>
              </a:rPr>
              <a:t>www.about.com</a:t>
            </a:r>
            <a:endParaRPr lang="en-CA" sz="2800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en-CA" sz="2800" dirty="0" smtClean="0">
                <a:solidFill>
                  <a:schemeClr val="tx2">
                    <a:lumMod val="50000"/>
                  </a:schemeClr>
                </a:solidFill>
                <a:hlinkClick r:id="rId5"/>
              </a:rPr>
              <a:t>www.japan-guide.com/e/e2036.html</a:t>
            </a:r>
            <a:endParaRPr lang="en-CA" sz="2800" dirty="0" smtClean="0">
              <a:solidFill>
                <a:schemeClr val="tx2">
                  <a:lumMod val="50000"/>
                </a:schemeClr>
              </a:solidFill>
            </a:endParaRPr>
          </a:p>
          <a:p>
            <a:endParaRPr lang="en-CA" dirty="0" smtClean="0"/>
          </a:p>
          <a:p>
            <a:pPr>
              <a:buNone/>
            </a:pPr>
            <a:endParaRPr lang="en-CA" dirty="0"/>
          </a:p>
        </p:txBody>
      </p:sp>
      <p:pic>
        <p:nvPicPr>
          <p:cNvPr id="7170" name="Picture 2" descr="C:\Users\Monique\AppData\Local\Microsoft\Windows\Temporary Internet Files\Content.IE5\TFQ5A8CC\MCj03291160000[1]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286380" y="5286388"/>
            <a:ext cx="3457275" cy="13112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203</TotalTime>
  <Words>511</Words>
  <Application>Microsoft Office PowerPoint</Application>
  <PresentationFormat>On-screen Show (4:3)</PresentationFormat>
  <Paragraphs>56</Paragraphs>
  <Slides>12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Technic</vt:lpstr>
      <vt:lpstr> Japanese Food</vt:lpstr>
      <vt:lpstr>The Ancient History of Cooking</vt:lpstr>
      <vt:lpstr>Modern Day Cooking</vt:lpstr>
      <vt:lpstr>Japanese Restaurants</vt:lpstr>
      <vt:lpstr>Modern Japanese  Restaurants</vt:lpstr>
      <vt:lpstr>Etiquitte</vt:lpstr>
      <vt:lpstr>Menu</vt:lpstr>
      <vt:lpstr>Kitchen Tools</vt:lpstr>
      <vt:lpstr>Bibliography</vt:lpstr>
      <vt:lpstr>Pictures</vt:lpstr>
      <vt:lpstr>Slide 11</vt:lpstr>
      <vt:lpstr>Slide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Japanese Food</dc:title>
  <dc:creator>Monique Pollard</dc:creator>
  <cp:lastModifiedBy>Monique Pollard</cp:lastModifiedBy>
  <cp:revision>21</cp:revision>
  <dcterms:created xsi:type="dcterms:W3CDTF">2008-11-02T22:47:18Z</dcterms:created>
  <dcterms:modified xsi:type="dcterms:W3CDTF">2008-11-09T19:50:57Z</dcterms:modified>
</cp:coreProperties>
</file>